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353" r:id="rId2"/>
    <p:sldId id="365" r:id="rId3"/>
    <p:sldId id="294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66" r:id="rId12"/>
    <p:sldId id="328" r:id="rId13"/>
    <p:sldId id="329" r:id="rId14"/>
    <p:sldId id="330" r:id="rId15"/>
    <p:sldId id="331" r:id="rId16"/>
    <p:sldId id="332" r:id="rId17"/>
    <p:sldId id="364" r:id="rId18"/>
    <p:sldId id="333" r:id="rId19"/>
    <p:sldId id="334" r:id="rId20"/>
    <p:sldId id="368" r:id="rId21"/>
    <p:sldId id="36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76" d="100"/>
          <a:sy n="76" d="100"/>
        </p:scale>
        <p:origin x="164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hammed Almakadmeh" userId="95263264573d4ecf" providerId="LiveId" clId="{90F5AE5D-DA3E-48AF-8144-0F12708E870F}"/>
    <pc:docChg chg="undo custSel modSld sldOrd">
      <pc:chgData name="Mhammed Almakadmeh" userId="95263264573d4ecf" providerId="LiveId" clId="{90F5AE5D-DA3E-48AF-8144-0F12708E870F}" dt="2023-05-16T05:52:14.665" v="125" actId="207"/>
      <pc:docMkLst>
        <pc:docMk/>
      </pc:docMkLst>
      <pc:sldChg chg="modSp mod">
        <pc:chgData name="Mhammed Almakadmeh" userId="95263264573d4ecf" providerId="LiveId" clId="{90F5AE5D-DA3E-48AF-8144-0F12708E870F}" dt="2023-05-16T05:51:53.930" v="124" actId="1076"/>
        <pc:sldMkLst>
          <pc:docMk/>
          <pc:sldMk cId="4234908297" sldId="294"/>
        </pc:sldMkLst>
        <pc:spChg chg="mod">
          <ac:chgData name="Mhammed Almakadmeh" userId="95263264573d4ecf" providerId="LiveId" clId="{90F5AE5D-DA3E-48AF-8144-0F12708E870F}" dt="2023-05-16T05:25:25.249" v="7" actId="14100"/>
          <ac:spMkLst>
            <pc:docMk/>
            <pc:sldMk cId="4234908297" sldId="294"/>
            <ac:spMk id="2" creationId="{00000000-0000-0000-0000-000000000000}"/>
          </ac:spMkLst>
        </pc:spChg>
        <pc:spChg chg="mod">
          <ac:chgData name="Mhammed Almakadmeh" userId="95263264573d4ecf" providerId="LiveId" clId="{90F5AE5D-DA3E-48AF-8144-0F12708E870F}" dt="2023-05-16T05:51:53.930" v="124" actId="1076"/>
          <ac:spMkLst>
            <pc:docMk/>
            <pc:sldMk cId="4234908297" sldId="294"/>
            <ac:spMk id="3" creationId="{00000000-0000-0000-0000-000000000000}"/>
          </ac:spMkLst>
        </pc:spChg>
      </pc:sldChg>
      <pc:sldChg chg="modSp mod">
        <pc:chgData name="Mhammed Almakadmeh" userId="95263264573d4ecf" providerId="LiveId" clId="{90F5AE5D-DA3E-48AF-8144-0F12708E870F}" dt="2023-05-16T05:38:02.525" v="44" actId="207"/>
        <pc:sldMkLst>
          <pc:docMk/>
          <pc:sldMk cId="2423092180" sldId="321"/>
        </pc:sldMkLst>
        <pc:spChg chg="mod">
          <ac:chgData name="Mhammed Almakadmeh" userId="95263264573d4ecf" providerId="LiveId" clId="{90F5AE5D-DA3E-48AF-8144-0F12708E870F}" dt="2023-05-16T05:35:21.579" v="30" actId="1076"/>
          <ac:spMkLst>
            <pc:docMk/>
            <pc:sldMk cId="2423092180" sldId="321"/>
            <ac:spMk id="2" creationId="{5299940B-EB39-4A13-93CE-800619180A98}"/>
          </ac:spMkLst>
        </pc:spChg>
        <pc:spChg chg="mod">
          <ac:chgData name="Mhammed Almakadmeh" userId="95263264573d4ecf" providerId="LiveId" clId="{90F5AE5D-DA3E-48AF-8144-0F12708E870F}" dt="2023-05-16T05:38:02.525" v="44" actId="207"/>
          <ac:spMkLst>
            <pc:docMk/>
            <pc:sldMk cId="2423092180" sldId="321"/>
            <ac:spMk id="3" creationId="{AF469746-151E-4D6E-954E-6AF4697AB27E}"/>
          </ac:spMkLst>
        </pc:spChg>
        <pc:spChg chg="mod">
          <ac:chgData name="Mhammed Almakadmeh" userId="95263264573d4ecf" providerId="LiveId" clId="{90F5AE5D-DA3E-48AF-8144-0F12708E870F}" dt="2023-05-16T05:35:33.405" v="35" actId="1076"/>
          <ac:spMkLst>
            <pc:docMk/>
            <pc:sldMk cId="2423092180" sldId="321"/>
            <ac:spMk id="5" creationId="{C5522C43-777E-497F-82A7-89F3019C5595}"/>
          </ac:spMkLst>
        </pc:spChg>
        <pc:spChg chg="mod">
          <ac:chgData name="Mhammed Almakadmeh" userId="95263264573d4ecf" providerId="LiveId" clId="{90F5AE5D-DA3E-48AF-8144-0F12708E870F}" dt="2023-05-16T05:35:31.300" v="34" actId="1076"/>
          <ac:spMkLst>
            <pc:docMk/>
            <pc:sldMk cId="2423092180" sldId="321"/>
            <ac:spMk id="6" creationId="{6A271E89-BCAA-4378-B94A-F3A5338AD9DC}"/>
          </ac:spMkLst>
        </pc:spChg>
      </pc:sldChg>
      <pc:sldChg chg="modSp mod">
        <pc:chgData name="Mhammed Almakadmeh" userId="95263264573d4ecf" providerId="LiveId" clId="{90F5AE5D-DA3E-48AF-8144-0F12708E870F}" dt="2023-05-16T05:52:14.665" v="125" actId="207"/>
        <pc:sldMkLst>
          <pc:docMk/>
          <pc:sldMk cId="4058029952" sldId="322"/>
        </pc:sldMkLst>
        <pc:spChg chg="mod">
          <ac:chgData name="Mhammed Almakadmeh" userId="95263264573d4ecf" providerId="LiveId" clId="{90F5AE5D-DA3E-48AF-8144-0F12708E870F}" dt="2023-05-16T05:52:14.665" v="125" actId="207"/>
          <ac:spMkLst>
            <pc:docMk/>
            <pc:sldMk cId="4058029952" sldId="322"/>
            <ac:spMk id="3" creationId="{67AAC5F5-DBCD-46F6-8CC4-401C46D33B4C}"/>
          </ac:spMkLst>
        </pc:spChg>
      </pc:sldChg>
      <pc:sldChg chg="modSp mod">
        <pc:chgData name="Mhammed Almakadmeh" userId="95263264573d4ecf" providerId="LiveId" clId="{90F5AE5D-DA3E-48AF-8144-0F12708E870F}" dt="2023-05-16T05:49:32.966" v="119" actId="207"/>
        <pc:sldMkLst>
          <pc:docMk/>
          <pc:sldMk cId="1293668442" sldId="323"/>
        </pc:sldMkLst>
        <pc:spChg chg="mod">
          <ac:chgData name="Mhammed Almakadmeh" userId="95263264573d4ecf" providerId="LiveId" clId="{90F5AE5D-DA3E-48AF-8144-0F12708E870F}" dt="2023-05-16T05:39:57.189" v="56" actId="20577"/>
          <ac:spMkLst>
            <pc:docMk/>
            <pc:sldMk cId="1293668442" sldId="323"/>
            <ac:spMk id="2" creationId="{0E41594B-D0F7-4918-A0BE-2AEAB8B740DA}"/>
          </ac:spMkLst>
        </pc:spChg>
        <pc:spChg chg="mod">
          <ac:chgData name="Mhammed Almakadmeh" userId="95263264573d4ecf" providerId="LiveId" clId="{90F5AE5D-DA3E-48AF-8144-0F12708E870F}" dt="2023-05-16T05:49:32.966" v="119" actId="207"/>
          <ac:spMkLst>
            <pc:docMk/>
            <pc:sldMk cId="1293668442" sldId="323"/>
            <ac:spMk id="3" creationId="{7A816C38-20DB-4383-8276-18ACB927D8A1}"/>
          </ac:spMkLst>
        </pc:spChg>
        <pc:spChg chg="mod">
          <ac:chgData name="Mhammed Almakadmeh" userId="95263264573d4ecf" providerId="LiveId" clId="{90F5AE5D-DA3E-48AF-8144-0F12708E870F}" dt="2023-05-16T05:40:27.907" v="62" actId="207"/>
          <ac:spMkLst>
            <pc:docMk/>
            <pc:sldMk cId="1293668442" sldId="323"/>
            <ac:spMk id="5" creationId="{B3A67115-52A2-445D-AD03-6803C2333DE7}"/>
          </ac:spMkLst>
        </pc:spChg>
      </pc:sldChg>
      <pc:sldChg chg="modSp mod">
        <pc:chgData name="Mhammed Almakadmeh" userId="95263264573d4ecf" providerId="LiveId" clId="{90F5AE5D-DA3E-48AF-8144-0F12708E870F}" dt="2023-05-16T05:46:57.547" v="110" actId="113"/>
        <pc:sldMkLst>
          <pc:docMk/>
          <pc:sldMk cId="246023849" sldId="324"/>
        </pc:sldMkLst>
        <pc:spChg chg="mod">
          <ac:chgData name="Mhammed Almakadmeh" userId="95263264573d4ecf" providerId="LiveId" clId="{90F5AE5D-DA3E-48AF-8144-0F12708E870F}" dt="2023-05-16T05:41:58.130" v="73" actId="1076"/>
          <ac:spMkLst>
            <pc:docMk/>
            <pc:sldMk cId="246023849" sldId="324"/>
            <ac:spMk id="2" creationId="{EB65C87C-EDD4-408B-AA5D-853088CFE4F6}"/>
          </ac:spMkLst>
        </pc:spChg>
        <pc:spChg chg="mod">
          <ac:chgData name="Mhammed Almakadmeh" userId="95263264573d4ecf" providerId="LiveId" clId="{90F5AE5D-DA3E-48AF-8144-0F12708E870F}" dt="2023-05-16T05:46:57.547" v="110" actId="113"/>
          <ac:spMkLst>
            <pc:docMk/>
            <pc:sldMk cId="246023849" sldId="324"/>
            <ac:spMk id="3" creationId="{F8DFE451-5832-4B9E-AF20-8BAAB62AB962}"/>
          </ac:spMkLst>
        </pc:spChg>
        <pc:spChg chg="mod">
          <ac:chgData name="Mhammed Almakadmeh" userId="95263264573d4ecf" providerId="LiveId" clId="{90F5AE5D-DA3E-48AF-8144-0F12708E870F}" dt="2023-05-16T05:44:56.180" v="97" actId="1076"/>
          <ac:spMkLst>
            <pc:docMk/>
            <pc:sldMk cId="246023849" sldId="324"/>
            <ac:spMk id="5" creationId="{D0F4E146-DDAC-4F88-AB9E-02882D7DB5EA}"/>
          </ac:spMkLst>
        </pc:spChg>
      </pc:sldChg>
      <pc:sldChg chg="modSp mod">
        <pc:chgData name="Mhammed Almakadmeh" userId="95263264573d4ecf" providerId="LiveId" clId="{90F5AE5D-DA3E-48AF-8144-0F12708E870F}" dt="2023-05-16T05:48:28.086" v="115" actId="14100"/>
        <pc:sldMkLst>
          <pc:docMk/>
          <pc:sldMk cId="1512843074" sldId="326"/>
        </pc:sldMkLst>
        <pc:spChg chg="mod">
          <ac:chgData name="Mhammed Almakadmeh" userId="95263264573d4ecf" providerId="LiveId" clId="{90F5AE5D-DA3E-48AF-8144-0F12708E870F}" dt="2023-05-16T05:48:15.272" v="113" actId="207"/>
          <ac:spMkLst>
            <pc:docMk/>
            <pc:sldMk cId="1512843074" sldId="326"/>
            <ac:spMk id="2" creationId="{3B5EA087-B894-4FC1-BA46-DAE4A6D392D5}"/>
          </ac:spMkLst>
        </pc:spChg>
        <pc:graphicFrameChg chg="mod modGraphic">
          <ac:chgData name="Mhammed Almakadmeh" userId="95263264573d4ecf" providerId="LiveId" clId="{90F5AE5D-DA3E-48AF-8144-0F12708E870F}" dt="2023-05-16T05:48:28.086" v="115" actId="14100"/>
          <ac:graphicFrameMkLst>
            <pc:docMk/>
            <pc:sldMk cId="1512843074" sldId="326"/>
            <ac:graphicFrameMk id="5" creationId="{3BD8DFC0-5C29-4D29-8DE1-51AE9393B60B}"/>
          </ac:graphicFrameMkLst>
        </pc:graphicFrameChg>
      </pc:sldChg>
      <pc:sldChg chg="ord">
        <pc:chgData name="Mhammed Almakadmeh" userId="95263264573d4ecf" providerId="LiveId" clId="{90F5AE5D-DA3E-48AF-8144-0F12708E870F}" dt="2023-05-16T05:48:02.029" v="112"/>
        <pc:sldMkLst>
          <pc:docMk/>
          <pc:sldMk cId="4193079972" sldId="32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BF271-DDCD-4A8F-9993-CA5C9EE05E0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48BC3-E7F4-4768-9C34-A1350AE3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5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1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46320"/>
            <a:ext cx="6858000" cy="914400"/>
          </a:xfrm>
        </p:spPr>
        <p:txBody>
          <a:bodyPr/>
          <a:lstStyle>
            <a:lvl1pPr marL="0" indent="0" algn="r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1371600"/>
          </a:xfrm>
        </p:spPr>
        <p:txBody>
          <a:bodyPr>
            <a:normAutofit/>
          </a:bodyPr>
          <a:lstStyle>
            <a:lvl1pPr algn="l" rtl="0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 rtl="0">
              <a:lnSpc>
                <a:spcPct val="100000"/>
              </a:lnSpc>
              <a:defRPr sz="60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query/jquery_dimensions.asp" TargetMode="External"/><Relationship Id="rId3" Type="http://schemas.openxmlformats.org/officeDocument/2006/relationships/hyperlink" Target="https://www.w3schools.com/jquery/jquery_dom_set.asp" TargetMode="External"/><Relationship Id="rId7" Type="http://schemas.openxmlformats.org/officeDocument/2006/relationships/hyperlink" Target="https://www.w3schools.com/jquery/jquery_css.asp" TargetMode="External"/><Relationship Id="rId2" Type="http://schemas.openxmlformats.org/officeDocument/2006/relationships/hyperlink" Target="https://www.w3schools.com/jquery/jquery_dom_get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query/jquery_css_classes.asp" TargetMode="External"/><Relationship Id="rId5" Type="http://schemas.openxmlformats.org/officeDocument/2006/relationships/hyperlink" Target="https://www.w3schools.com/jquery/jquery_dom_remove.asp" TargetMode="External"/><Relationship Id="rId4" Type="http://schemas.openxmlformats.org/officeDocument/2006/relationships/hyperlink" Target="https://www.w3schools.com/jquery/jquery_dom_add.asp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/>
          <a:p>
            <a:pPr algn="l"/>
            <a:r>
              <a:rPr lang="en-US" dirty="0"/>
              <a:t>Introduction to Web programming</a:t>
            </a:r>
          </a:p>
          <a:p>
            <a:pPr algn="l"/>
            <a:r>
              <a:rPr lang="en-US" dirty="0"/>
              <a:t>0731213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7F6EB1-36E7-417D-B020-8D0034BC6D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725" y="2462212"/>
            <a:ext cx="5924550" cy="19335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AB6FF4-82C8-4DDC-8069-71833D483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2800" y="31908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988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B8CE3-E6F6-4EF7-9FDC-E89022713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6217A-EA4B-4842-B46F-2EEEB09BF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CF26B-A340-43F8-8839-69E5AB27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D23D68-22BE-48A7-8BAF-78E0BE0DE66F}"/>
              </a:ext>
            </a:extLst>
          </p:cNvPr>
          <p:cNvSpPr txBox="1"/>
          <p:nvPr/>
        </p:nvSpPr>
        <p:spPr>
          <a:xfrm>
            <a:off x="457200" y="1524000"/>
            <a:ext cx="8153400" cy="50783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&lt;head&gt;</a:t>
            </a:r>
          </a:p>
          <a:p>
            <a:r>
              <a:rPr lang="en-US" dirty="0"/>
              <a:t>&lt;script&gt;</a:t>
            </a:r>
          </a:p>
          <a:p>
            <a:r>
              <a:rPr lang="en-US" dirty="0"/>
              <a:t>function changeText1() </a:t>
            </a:r>
          </a:p>
          <a:p>
            <a:r>
              <a:rPr lang="en-US" dirty="0"/>
              <a:t>{</a:t>
            </a: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 = "Your mouse is here.";}</a:t>
            </a:r>
          </a:p>
          <a:p>
            <a:endParaRPr lang="en-US" dirty="0"/>
          </a:p>
          <a:p>
            <a:r>
              <a:rPr lang="en-US" dirty="0"/>
              <a:t>function changeText2() </a:t>
            </a:r>
          </a:p>
          <a:p>
            <a:r>
              <a:rPr lang="en-US" dirty="0"/>
              <a:t>{</a:t>
            </a: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 = "Your mouse left.";}</a:t>
            </a:r>
          </a:p>
          <a:p>
            <a:endParaRPr lang="en-US" dirty="0"/>
          </a:p>
          <a:p>
            <a:r>
              <a:rPr lang="en-US" dirty="0"/>
              <a:t>&lt;/script&gt;</a:t>
            </a:r>
          </a:p>
          <a:p>
            <a:r>
              <a:rPr lang="en-US" dirty="0"/>
              <a:t>&lt;/head&gt;</a:t>
            </a:r>
          </a:p>
          <a:p>
            <a:r>
              <a:rPr lang="en-US" dirty="0"/>
              <a:t>&lt;body&gt;</a:t>
            </a:r>
          </a:p>
          <a:p>
            <a:r>
              <a:rPr lang="en-US" dirty="0"/>
              <a:t>&lt;h1&gt;A Web Page&lt;/h1&gt;</a:t>
            </a:r>
          </a:p>
          <a:p>
            <a:r>
              <a:rPr lang="en-US" dirty="0"/>
              <a:t>&lt;p id="demo"&gt;A Paragraph&lt;/p&gt;</a:t>
            </a:r>
          </a:p>
          <a:p>
            <a:r>
              <a:rPr lang="en-US" dirty="0"/>
              <a:t>&lt;input type=text </a:t>
            </a:r>
            <a:r>
              <a:rPr lang="en-US" dirty="0" err="1"/>
              <a:t>onmouseover</a:t>
            </a:r>
            <a:r>
              <a:rPr lang="en-US" dirty="0"/>
              <a:t>="changeText1()" </a:t>
            </a:r>
            <a:r>
              <a:rPr lang="en-US" dirty="0" err="1"/>
              <a:t>onmouseout</a:t>
            </a:r>
            <a:r>
              <a:rPr lang="en-US" dirty="0"/>
              <a:t>="changeText2()"/&gt;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193079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028701"/>
            <a:ext cx="7772400" cy="472854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2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250" dirty="0" err="1">
                <a:latin typeface="+mn-lt"/>
              </a:rPr>
              <a:t>JQuery</a:t>
            </a:r>
            <a:endParaRPr lang="en-US" sz="225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7B0C9C-8ACF-4098-B230-EC7F4C3D9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762"/>
            <a:ext cx="2590800" cy="269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669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5FBF-D6B5-49E4-B16E-3AE41C074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jQuery?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B81C-CCA7-4D27-9498-D79EA86D0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jQuery is a lightweight, "write less, do more", JavaScript library.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purpose of jQuery is to make it much easier to use JavaScript on your website.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jQuery takes a lot of common tasks that require many lines of JavaScript code to accomplish, and wraps them into methods that you can call with a single line of code.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jQuery also simplifies a lot of the complicated things from JavaScript, like AJAX calls and HTML manipulation.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jQuery library contains the following features:</a:t>
            </a:r>
          </a:p>
          <a:p>
            <a:pPr marL="800100" lvl="1" indent="-342900"/>
            <a:r>
              <a:rPr lang="en-US" b="0" dirty="0"/>
              <a:t>HTML manipulation</a:t>
            </a:r>
          </a:p>
          <a:p>
            <a:pPr marL="800100" lvl="1" indent="-342900"/>
            <a:r>
              <a:rPr lang="en-US" b="0" dirty="0"/>
              <a:t>CSS manipulation</a:t>
            </a:r>
          </a:p>
          <a:p>
            <a:pPr marL="800100" lvl="1" indent="-342900"/>
            <a:r>
              <a:rPr lang="en-US" b="0" dirty="0"/>
              <a:t>HTML event methods</a:t>
            </a:r>
          </a:p>
          <a:p>
            <a:pPr marL="800100" lvl="1" indent="-342900"/>
            <a:r>
              <a:rPr lang="en-US" b="0" dirty="0"/>
              <a:t>Effects and animations</a:t>
            </a:r>
          </a:p>
          <a:p>
            <a:pPr marL="800100" lvl="1" indent="-342900"/>
            <a:r>
              <a:rPr lang="en-US" b="0" dirty="0"/>
              <a:t>AJAX</a:t>
            </a:r>
          </a:p>
          <a:p>
            <a:pPr marL="800100" lvl="1" indent="-342900"/>
            <a:r>
              <a:rPr lang="en-US" b="0" dirty="0"/>
              <a:t>Utilities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54B9A-AA3E-409A-A0FB-F4CFB6F14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60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CAD0-8E47-47E3-B2F5-2C061952E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jQuery to Your Web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C024A-F92E-49BA-8CBD-3300DA7B0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ways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Download the jQuery library from jQuery.com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Include jQuery from a CDN (Content Delivery Network), like Google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620FC5-79CE-484D-8DA0-F7021010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F383F2-B467-455A-9991-BA494CE1DAA9}"/>
              </a:ext>
            </a:extLst>
          </p:cNvPr>
          <p:cNvSpPr txBox="1"/>
          <p:nvPr/>
        </p:nvSpPr>
        <p:spPr>
          <a:xfrm>
            <a:off x="549275" y="25908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&lt;head&gt;</a:t>
            </a:r>
            <a:br>
              <a:rPr lang="en-US"/>
            </a:br>
            <a:r>
              <a:rPr lang="en-US"/>
              <a:t>&lt;script src="jquery-3.2.1.min.js"&gt;&lt;/script&gt;</a:t>
            </a:r>
            <a:br>
              <a:rPr lang="en-US"/>
            </a:br>
            <a:r>
              <a:rPr lang="en-US"/>
              <a:t>&lt;/head&gt;</a:t>
            </a:r>
            <a:endParaRPr lang="en-US" i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B1FBAF-1DD6-48DA-BEC1-DD4DE4B5CAAA}"/>
              </a:ext>
            </a:extLst>
          </p:cNvPr>
          <p:cNvSpPr txBox="1"/>
          <p:nvPr/>
        </p:nvSpPr>
        <p:spPr>
          <a:xfrm>
            <a:off x="549275" y="4286071"/>
            <a:ext cx="8153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&lt;head&gt;</a:t>
            </a:r>
            <a:br>
              <a:rPr lang="en-US" dirty="0"/>
            </a:br>
            <a:r>
              <a:rPr lang="en-US" dirty="0"/>
              <a:t>&lt;script </a:t>
            </a:r>
            <a:r>
              <a:rPr lang="en-US" dirty="0" err="1"/>
              <a:t>src</a:t>
            </a:r>
            <a:r>
              <a:rPr lang="en-US" dirty="0"/>
              <a:t>="https://ajax.googleapis.com/ajax/libs/</a:t>
            </a:r>
            <a:r>
              <a:rPr lang="en-US" dirty="0" err="1"/>
              <a:t>jquery</a:t>
            </a:r>
            <a:r>
              <a:rPr lang="en-US" dirty="0"/>
              <a:t>/3.2.1/jquery.min.js"&gt;&lt;/script&gt;</a:t>
            </a:r>
            <a:br>
              <a:rPr lang="en-US" dirty="0"/>
            </a:br>
            <a:r>
              <a:rPr lang="en-US" dirty="0"/>
              <a:t>&lt;/head&gt;</a:t>
            </a:r>
            <a:endParaRPr lang="en-US" i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703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5642-44A9-4091-9288-95BA4BB6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0214F-547F-4D7A-85F0-02F59C798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jQuery syntax is tailor-made for </a:t>
            </a:r>
            <a:r>
              <a:rPr lang="en-US" dirty="0"/>
              <a:t>selecting</a:t>
            </a:r>
            <a:r>
              <a:rPr lang="en-US" b="0" dirty="0"/>
              <a:t> HTML elements and performing some </a:t>
            </a:r>
            <a:r>
              <a:rPr lang="en-US" dirty="0"/>
              <a:t>action</a:t>
            </a:r>
            <a:r>
              <a:rPr lang="en-US" b="0" dirty="0"/>
              <a:t> on the element(s).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Basic syntax is: </a:t>
            </a:r>
            <a:r>
              <a:rPr lang="en-US" dirty="0"/>
              <a:t>$(</a:t>
            </a:r>
            <a:r>
              <a:rPr lang="en-US" i="1" dirty="0"/>
              <a:t>selector</a:t>
            </a:r>
            <a:r>
              <a:rPr lang="en-US" dirty="0"/>
              <a:t>).</a:t>
            </a:r>
            <a:r>
              <a:rPr lang="en-US" i="1" dirty="0"/>
              <a:t>action</a:t>
            </a:r>
            <a:r>
              <a:rPr lang="en-US" dirty="0"/>
              <a:t>()</a:t>
            </a:r>
            <a:endParaRPr lang="en-US" b="0" dirty="0"/>
          </a:p>
          <a:p>
            <a:pPr marL="800100" lvl="1" indent="-342900"/>
            <a:r>
              <a:rPr lang="en-US" b="0" dirty="0"/>
              <a:t>A $ sign to define/access jQuery</a:t>
            </a:r>
          </a:p>
          <a:p>
            <a:pPr marL="800100" lvl="1" indent="-342900"/>
            <a:r>
              <a:rPr lang="en-US" b="0" dirty="0"/>
              <a:t>A (</a:t>
            </a:r>
            <a:r>
              <a:rPr lang="en-US" b="0" i="1" dirty="0"/>
              <a:t>selector</a:t>
            </a:r>
            <a:r>
              <a:rPr lang="en-US" b="0" dirty="0"/>
              <a:t>) to "query (or find)" HTML elements</a:t>
            </a:r>
          </a:p>
          <a:p>
            <a:pPr marL="800100" lvl="1" indent="-342900"/>
            <a:r>
              <a:rPr lang="en-US" b="0" dirty="0"/>
              <a:t>A jQuery </a:t>
            </a:r>
            <a:r>
              <a:rPr lang="en-US" b="0" i="1" dirty="0"/>
              <a:t>action</a:t>
            </a:r>
            <a:r>
              <a:rPr lang="en-US" b="0" dirty="0"/>
              <a:t>() to be performed on the element(s)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Examples:</a:t>
            </a:r>
          </a:p>
          <a:p>
            <a:pPr marL="800100" lvl="1" indent="-342900"/>
            <a:r>
              <a:rPr lang="en-US" b="0" dirty="0"/>
              <a:t>$(this).hide() - hides the current element.</a:t>
            </a:r>
          </a:p>
          <a:p>
            <a:pPr marL="800100" lvl="1" indent="-342900"/>
            <a:r>
              <a:rPr lang="en-US" b="0" dirty="0"/>
              <a:t>$("p").hide() - hides all &lt;p&gt; elements.</a:t>
            </a:r>
          </a:p>
          <a:p>
            <a:pPr marL="800100" lvl="1" indent="-342900"/>
            <a:r>
              <a:rPr lang="en-US" b="0" dirty="0"/>
              <a:t>$(".test").hide() - hides all elements with class="test".</a:t>
            </a:r>
          </a:p>
          <a:p>
            <a:pPr marL="800100" lvl="1" indent="-342900"/>
            <a:r>
              <a:rPr lang="en-US" b="0" dirty="0"/>
              <a:t>$("#test").hide() - hides the element with id="test".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482053-B53C-40BC-8456-0C0EFB12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5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E11E3-3E12-4EB3-9FAD-073960F90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 Selectors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560D3-7109-4A7D-B9BB-5512896C2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The element Selector: The jQuery element selector selects elements based on the element name.</a:t>
            </a:r>
          </a:p>
          <a:p>
            <a:endParaRPr lang="en-US" b="0" dirty="0"/>
          </a:p>
          <a:p>
            <a:r>
              <a:rPr lang="en-US" b="0" dirty="0"/>
              <a:t>The #id Selector: The jQuery #id selector uses the id attribute of an HTML tag to find the specific element.</a:t>
            </a:r>
          </a:p>
          <a:p>
            <a:endParaRPr lang="en-US" b="0" dirty="0"/>
          </a:p>
          <a:p>
            <a:r>
              <a:rPr lang="en-US" b="0" dirty="0"/>
              <a:t>The .class Selector: The jQuery class selector finds elements with a specific class.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F6ADA-8635-4605-A4AE-CCCE527C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3DBD0B-5120-43FE-8D22-FD5D501F743E}"/>
              </a:ext>
            </a:extLst>
          </p:cNvPr>
          <p:cNvSpPr txBox="1"/>
          <p:nvPr/>
        </p:nvSpPr>
        <p:spPr>
          <a:xfrm>
            <a:off x="549275" y="2438400"/>
            <a:ext cx="81534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$("</a:t>
            </a:r>
            <a:r>
              <a:rPr lang="en-US" b="1" dirty="0">
                <a:solidFill>
                  <a:schemeClr val="tx2"/>
                </a:solidFill>
              </a:rPr>
              <a:t>p</a:t>
            </a:r>
            <a:r>
              <a:rPr lang="en-US" dirty="0"/>
              <a:t>").hide();</a:t>
            </a:r>
            <a:endParaRPr lang="en-US" i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99506F-6812-4298-A349-5A983F5F8425}"/>
              </a:ext>
            </a:extLst>
          </p:cNvPr>
          <p:cNvSpPr txBox="1"/>
          <p:nvPr/>
        </p:nvSpPr>
        <p:spPr>
          <a:xfrm>
            <a:off x="549275" y="3733800"/>
            <a:ext cx="81534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$("</a:t>
            </a:r>
            <a:r>
              <a:rPr lang="en-US" b="1" dirty="0">
                <a:solidFill>
                  <a:schemeClr val="tx2"/>
                </a:solidFill>
              </a:rPr>
              <a:t>#test</a:t>
            </a:r>
            <a:r>
              <a:rPr lang="en-US" dirty="0"/>
              <a:t>").hide();</a:t>
            </a:r>
            <a:endParaRPr lang="en-US" i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7ADF40-9760-40B8-A23C-05F650C7DDFE}"/>
              </a:ext>
            </a:extLst>
          </p:cNvPr>
          <p:cNvSpPr txBox="1"/>
          <p:nvPr/>
        </p:nvSpPr>
        <p:spPr>
          <a:xfrm>
            <a:off x="549275" y="4953000"/>
            <a:ext cx="81534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$("</a:t>
            </a:r>
            <a:r>
              <a:rPr lang="en-US" b="1" dirty="0">
                <a:solidFill>
                  <a:schemeClr val="tx2"/>
                </a:solidFill>
              </a:rPr>
              <a:t>.test</a:t>
            </a:r>
            <a:r>
              <a:rPr lang="en-US" dirty="0"/>
              <a:t>").hide();</a:t>
            </a:r>
            <a:endParaRPr lang="en-US" i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061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E3ED39-8F93-4F82-B896-03C008140AA7}"/>
              </a:ext>
            </a:extLst>
          </p:cNvPr>
          <p:cNvSpPr txBox="1">
            <a:spLocks/>
          </p:cNvSpPr>
          <p:nvPr/>
        </p:nvSpPr>
        <p:spPr>
          <a:xfrm>
            <a:off x="609600" y="19050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Ready Event: This is to prevent any jQuery code from running before the document is finished loading (is ready).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890B1E-F9E2-4267-B9B1-611FC5531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 Events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92E443F-8E94-4E42-82D5-29A510492F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480064"/>
              </p:ext>
            </p:extLst>
          </p:nvPr>
        </p:nvGraphicFramePr>
        <p:xfrm>
          <a:off x="609600" y="1752600"/>
          <a:ext cx="76200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11003622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46667318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20661811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417623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Mouse Events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Keyboard Events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Form Events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Document/Window Events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514254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click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keypress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submit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load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351683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err="1">
                          <a:effectLst/>
                        </a:rPr>
                        <a:t>dblclick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err="1">
                          <a:effectLst/>
                        </a:rPr>
                        <a:t>keydown</a:t>
                      </a:r>
                      <a:endParaRPr lang="en-US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change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resize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351243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err="1">
                          <a:effectLst/>
                        </a:rPr>
                        <a:t>mouseenter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keyup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focus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scroll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3624949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err="1">
                          <a:effectLst/>
                        </a:rPr>
                        <a:t>mouseleave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blur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unload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372430816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EDD6F-7C43-4CCC-A142-A1655EE9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2FBCBD-052A-407C-8C44-D84FB4F078BE}"/>
              </a:ext>
            </a:extLst>
          </p:cNvPr>
          <p:cNvSpPr txBox="1"/>
          <p:nvPr/>
        </p:nvSpPr>
        <p:spPr>
          <a:xfrm>
            <a:off x="609600" y="4876800"/>
            <a:ext cx="81534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$(document).</a:t>
            </a:r>
            <a:r>
              <a:rPr lang="en-US" dirty="0">
                <a:solidFill>
                  <a:srgbClr val="FF0000"/>
                </a:solidFill>
              </a:rPr>
              <a:t>ready</a:t>
            </a:r>
            <a:r>
              <a:rPr lang="en-US" dirty="0"/>
              <a:t>(function(){</a:t>
            </a:r>
          </a:p>
          <a:p>
            <a:r>
              <a:rPr lang="en-US" dirty="0"/>
              <a:t>    $("p").</a:t>
            </a:r>
            <a:r>
              <a:rPr lang="en-US" dirty="0">
                <a:solidFill>
                  <a:srgbClr val="FF0000"/>
                </a:solidFill>
              </a:rPr>
              <a:t>click</a:t>
            </a:r>
            <a:r>
              <a:rPr lang="en-US" dirty="0"/>
              <a:t>(function(){</a:t>
            </a:r>
          </a:p>
          <a:p>
            <a:r>
              <a:rPr lang="en-US" dirty="0"/>
              <a:t>        $(this).hide();</a:t>
            </a:r>
          </a:p>
          <a:p>
            <a:r>
              <a:rPr lang="en-US" dirty="0"/>
              <a:t>    });</a:t>
            </a:r>
          </a:p>
          <a:p>
            <a:r>
              <a:rPr lang="en-US" dirty="0"/>
              <a:t>});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C2B33A4-B9EC-4858-878F-40CCA5EAF533}"/>
              </a:ext>
            </a:extLst>
          </p:cNvPr>
          <p:cNvSpPr txBox="1">
            <a:spLocks/>
          </p:cNvSpPr>
          <p:nvPr/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515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115881D-CF64-4DB2-8839-754E94A62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373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text() - Sets or returns the text content of selected elements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html() - Sets or returns the content of selected elements (including HTML markup)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/>
              <a:t>val</a:t>
            </a:r>
            <a:r>
              <a:rPr lang="en-US" b="0" dirty="0"/>
              <a:t>() - Sets or returns the value of form fields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 </a:t>
            </a:r>
            <a:r>
              <a:rPr lang="en-US" b="0" dirty="0" err="1"/>
              <a:t>attr</a:t>
            </a:r>
            <a:r>
              <a:rPr lang="en-US" b="0" dirty="0"/>
              <a:t>()- Sets or returns the value of element’s attributes.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Content and Attributes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3962400"/>
            <a:ext cx="8153400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$(“p").click(function(){</a:t>
            </a:r>
            <a:br>
              <a:rPr lang="en-US" dirty="0"/>
            </a:br>
            <a:r>
              <a:rPr lang="en-US" dirty="0"/>
              <a:t>    $("#test1").text("Hello world!");</a:t>
            </a:r>
            <a:br>
              <a:rPr lang="en-US" dirty="0"/>
            </a:br>
            <a:r>
              <a:rPr lang="en-US" dirty="0"/>
              <a:t>});</a:t>
            </a:r>
            <a:br>
              <a:rPr lang="en-US" dirty="0"/>
            </a:br>
            <a:r>
              <a:rPr lang="en-US" dirty="0"/>
              <a:t>$(“p").click(function(){</a:t>
            </a:r>
            <a:br>
              <a:rPr lang="en-US" dirty="0"/>
            </a:br>
            <a:r>
              <a:rPr lang="en-US" dirty="0"/>
              <a:t>    $("#test2").html("&lt;b&gt;Hello world!&lt;/b&gt;");</a:t>
            </a:r>
            <a:br>
              <a:rPr lang="en-US" dirty="0"/>
            </a:br>
            <a:r>
              <a:rPr lang="en-US" dirty="0"/>
              <a:t>});</a:t>
            </a:r>
            <a:br>
              <a:rPr lang="en-US" dirty="0"/>
            </a:br>
            <a:r>
              <a:rPr lang="en-US" dirty="0"/>
              <a:t>$(“p").click(function(){</a:t>
            </a:r>
            <a:br>
              <a:rPr lang="en-US" dirty="0"/>
            </a:br>
            <a:r>
              <a:rPr lang="en-US" dirty="0"/>
              <a:t>    $("#test3").</a:t>
            </a:r>
            <a:r>
              <a:rPr lang="en-US" dirty="0" err="1"/>
              <a:t>val</a:t>
            </a:r>
            <a:r>
              <a:rPr lang="en-US" dirty="0"/>
              <a:t>("Dolly Duck");</a:t>
            </a:r>
            <a:br>
              <a:rPr lang="en-US" dirty="0"/>
            </a:br>
            <a:r>
              <a:rPr lang="en-US" dirty="0"/>
              <a:t>});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						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3129624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113AC-3188-4BE6-A342-583185EFD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and manipulate elements and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5881D-CF64-4DB2-8839-754E94A62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Get: text(), html(), </a:t>
            </a:r>
            <a:r>
              <a:rPr lang="en-US" b="0" dirty="0" err="1"/>
              <a:t>val</a:t>
            </a:r>
            <a:r>
              <a:rPr lang="en-US" b="0" dirty="0"/>
              <a:t>(), and </a:t>
            </a:r>
            <a:r>
              <a:rPr lang="en-US" b="0" dirty="0" err="1"/>
              <a:t>attr</a:t>
            </a:r>
            <a:r>
              <a:rPr lang="en-US" b="0" dirty="0"/>
              <a:t>(): </a:t>
            </a:r>
            <a:r>
              <a:rPr lang="en-US" b="0" dirty="0">
                <a:hlinkClick r:id="rId2"/>
              </a:rPr>
              <a:t>details</a:t>
            </a:r>
            <a:r>
              <a:rPr lang="en-US" b="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Set: text(), html(), </a:t>
            </a:r>
            <a:r>
              <a:rPr lang="en-US" b="0" dirty="0" err="1"/>
              <a:t>val</a:t>
            </a:r>
            <a:r>
              <a:rPr lang="en-US" b="0" dirty="0"/>
              <a:t>(), and </a:t>
            </a:r>
            <a:r>
              <a:rPr lang="en-US" b="0" dirty="0" err="1"/>
              <a:t>attr</a:t>
            </a:r>
            <a:r>
              <a:rPr lang="en-US" b="0" dirty="0"/>
              <a:t>(): </a:t>
            </a:r>
            <a:r>
              <a:rPr lang="en-US" b="0" dirty="0">
                <a:hlinkClick r:id="rId3"/>
              </a:rPr>
              <a:t>details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Add: append(), prepend(), after(), and before(): </a:t>
            </a:r>
            <a:r>
              <a:rPr lang="en-US" b="0" dirty="0">
                <a:hlinkClick r:id="rId4"/>
              </a:rPr>
              <a:t>details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Remove: remove() and empty(): </a:t>
            </a:r>
            <a:r>
              <a:rPr lang="en-US" b="0" dirty="0">
                <a:hlinkClick r:id="rId5"/>
              </a:rPr>
              <a:t>details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Get and Set CSS: </a:t>
            </a:r>
            <a:r>
              <a:rPr lang="en-US" b="0" dirty="0" err="1"/>
              <a:t>addClass</a:t>
            </a:r>
            <a:r>
              <a:rPr lang="en-US" b="0" dirty="0"/>
              <a:t>(), </a:t>
            </a:r>
            <a:r>
              <a:rPr lang="en-US" b="0" dirty="0" err="1"/>
              <a:t>removeClass</a:t>
            </a:r>
            <a:r>
              <a:rPr lang="en-US" b="0" dirty="0"/>
              <a:t>(), and </a:t>
            </a:r>
            <a:r>
              <a:rPr lang="en-US" b="0" dirty="0" err="1"/>
              <a:t>toggleClass</a:t>
            </a:r>
            <a:r>
              <a:rPr lang="en-US" b="0" dirty="0"/>
              <a:t>(): </a:t>
            </a:r>
            <a:r>
              <a:rPr lang="en-US" b="0" dirty="0">
                <a:hlinkClick r:id="rId6"/>
              </a:rPr>
              <a:t>details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Get and Set CSS: </a:t>
            </a:r>
            <a:r>
              <a:rPr lang="en-US" b="0" dirty="0" err="1"/>
              <a:t>css</a:t>
            </a:r>
            <a:r>
              <a:rPr lang="en-US" b="0" dirty="0"/>
              <a:t>(): </a:t>
            </a:r>
            <a:r>
              <a:rPr lang="en-US" b="0" dirty="0">
                <a:hlinkClick r:id="rId7"/>
              </a:rPr>
              <a:t>details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Dimensions: width(), height(), </a:t>
            </a:r>
            <a:r>
              <a:rPr lang="en-US" b="0" dirty="0" err="1"/>
              <a:t>innerWidth</a:t>
            </a:r>
            <a:r>
              <a:rPr lang="en-US" b="0" dirty="0"/>
              <a:t>(), </a:t>
            </a:r>
            <a:r>
              <a:rPr lang="en-US" b="0" dirty="0" err="1"/>
              <a:t>innerHeight</a:t>
            </a:r>
            <a:r>
              <a:rPr lang="en-US" b="0" dirty="0"/>
              <a:t>(), </a:t>
            </a:r>
            <a:r>
              <a:rPr lang="en-US" b="0" dirty="0" err="1"/>
              <a:t>outerWidth</a:t>
            </a:r>
            <a:r>
              <a:rPr lang="en-US" b="0" dirty="0"/>
              <a:t>(), and </a:t>
            </a:r>
            <a:r>
              <a:rPr lang="en-US" b="0" dirty="0" err="1"/>
              <a:t>outerHeight</a:t>
            </a:r>
            <a:r>
              <a:rPr lang="en-US" b="0" dirty="0"/>
              <a:t>(): </a:t>
            </a:r>
            <a:r>
              <a:rPr lang="en-US" b="0" dirty="0">
                <a:hlinkClick r:id="rId8"/>
              </a:rPr>
              <a:t>details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E79D0-5489-4A58-A322-D21490754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0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F2FF4-6A0C-4AAE-B4A1-7B9C1912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FBF84-1B8E-4875-BA58-9C7B8FDB3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F276A-B3E0-40D1-8BAA-B711A5165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D6C2CD-93B7-48B9-A31F-0C2E94044D17}"/>
              </a:ext>
            </a:extLst>
          </p:cNvPr>
          <p:cNvSpPr txBox="1"/>
          <p:nvPr/>
        </p:nvSpPr>
        <p:spPr>
          <a:xfrm>
            <a:off x="457200" y="1752600"/>
            <a:ext cx="8153400" cy="42780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&lt;html&gt;</a:t>
            </a:r>
          </a:p>
          <a:p>
            <a:r>
              <a:rPr lang="en-US" sz="1600" dirty="0"/>
              <a:t>&lt;head&gt;</a:t>
            </a:r>
          </a:p>
          <a:p>
            <a:r>
              <a:rPr lang="en-US" sz="1600" dirty="0"/>
              <a:t>&lt;script </a:t>
            </a:r>
            <a:r>
              <a:rPr lang="en-US" sz="1600" dirty="0" err="1"/>
              <a:t>src</a:t>
            </a:r>
            <a:r>
              <a:rPr lang="en-US" sz="1600" dirty="0"/>
              <a:t>="https://ajax.googleapis.com/ajax/libs/</a:t>
            </a:r>
            <a:r>
              <a:rPr lang="en-US" sz="1600" dirty="0" err="1"/>
              <a:t>jquery</a:t>
            </a:r>
            <a:r>
              <a:rPr lang="en-US" sz="1600" dirty="0"/>
              <a:t>/3.2.1/jquery.min.js"&gt;&lt;/script&gt;</a:t>
            </a:r>
          </a:p>
          <a:p>
            <a:r>
              <a:rPr lang="en-US" sz="1600" dirty="0"/>
              <a:t>&lt;script&gt;</a:t>
            </a:r>
          </a:p>
          <a:p>
            <a:r>
              <a:rPr lang="en-US" sz="1600" dirty="0"/>
              <a:t>$(document).ready(function(){</a:t>
            </a:r>
          </a:p>
          <a:p>
            <a:r>
              <a:rPr lang="en-US" sz="1600" dirty="0"/>
              <a:t>    $("p").click(function(){</a:t>
            </a:r>
          </a:p>
          <a:p>
            <a:r>
              <a:rPr lang="en-US" sz="1600" dirty="0"/>
              <a:t>        $(this).hide();</a:t>
            </a:r>
          </a:p>
          <a:p>
            <a:r>
              <a:rPr lang="en-US" sz="1600" dirty="0"/>
              <a:t>    });</a:t>
            </a:r>
          </a:p>
          <a:p>
            <a:r>
              <a:rPr lang="en-US" sz="1600" dirty="0"/>
              <a:t>});</a:t>
            </a:r>
          </a:p>
          <a:p>
            <a:r>
              <a:rPr lang="en-US" sz="1600" dirty="0"/>
              <a:t>&lt;/script&gt;</a:t>
            </a:r>
          </a:p>
          <a:p>
            <a:r>
              <a:rPr lang="en-US" sz="1600" dirty="0"/>
              <a:t>&lt;/head&gt;</a:t>
            </a:r>
          </a:p>
          <a:p>
            <a:r>
              <a:rPr lang="en-US" sz="1600" dirty="0"/>
              <a:t>&lt;body&gt;</a:t>
            </a:r>
          </a:p>
          <a:p>
            <a:r>
              <a:rPr lang="en-US" sz="1600" dirty="0"/>
              <a:t>&lt;p&gt;If you click on me, I will disappear.&lt;/p&gt;</a:t>
            </a:r>
          </a:p>
          <a:p>
            <a:r>
              <a:rPr lang="en-US" sz="1600" dirty="0"/>
              <a:t>&lt;p&gt;Click me away!&lt;/p&gt;</a:t>
            </a:r>
          </a:p>
          <a:p>
            <a:r>
              <a:rPr lang="en-US" sz="1600" dirty="0"/>
              <a:t>&lt;p&gt;Click me too!&lt;/p&gt;</a:t>
            </a:r>
          </a:p>
          <a:p>
            <a:r>
              <a:rPr lang="en-US" sz="1600" dirty="0"/>
              <a:t>&lt;/body&gt;</a:t>
            </a:r>
          </a:p>
          <a:p>
            <a:r>
              <a:rPr lang="en-US" sz="16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417579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028701"/>
            <a:ext cx="7772400" cy="472854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1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2250" dirty="0" err="1">
                <a:latin typeface="+mn-lt"/>
              </a:rPr>
              <a:t>Javascript</a:t>
            </a:r>
            <a:endParaRPr lang="en-US" sz="225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81F91C-B94E-47B0-96D7-4B19160CF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524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23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9EC2-4245-49E3-91FC-C887B7AA5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D5F72-7EEA-495F-98FB-9F253D0BD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0" dirty="0">
                <a:hlinkClick r:id="rId2"/>
              </a:rPr>
              <a:t>https://www.w3schools.com/</a:t>
            </a:r>
            <a:endParaRPr lang="en-US" b="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0" dirty="0"/>
              <a:t>Robin Nixon, Learning PHP, MySQL, JavaScript, and CSS, 2013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0" dirty="0"/>
              <a:t>Mike McGrath, PHP &amp; My SQL in easy steps, 2012.</a:t>
            </a:r>
            <a:endParaRPr lang="ar-JO" b="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69676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028701"/>
            <a:ext cx="7772400" cy="472854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157549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685800"/>
          </a:xfrm>
        </p:spPr>
        <p:txBody>
          <a:bodyPr/>
          <a:lstStyle/>
          <a:p>
            <a:r>
              <a:rPr lang="en-US" dirty="0"/>
              <a:t>Why Study JavaScript?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713" y="1143000"/>
            <a:ext cx="8245474" cy="54102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JavaScript</a:t>
            </a:r>
            <a:r>
              <a:rPr lang="en-US" b="0" dirty="0"/>
              <a:t> is very easy to learn. </a:t>
            </a:r>
            <a:r>
              <a:rPr lang="en-US" b="0" dirty="0">
                <a:solidFill>
                  <a:srgbClr val="7030A0"/>
                </a:solidFill>
              </a:rPr>
              <a:t>No setup is required</a:t>
            </a:r>
            <a:r>
              <a:rPr lang="en-US" b="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b="0" dirty="0"/>
              <a:t>Widely </a:t>
            </a:r>
            <a:r>
              <a:rPr lang="en-US" b="0" dirty="0">
                <a:solidFill>
                  <a:srgbClr val="00B050"/>
                </a:solidFill>
              </a:rPr>
              <a:t>accepted</a:t>
            </a:r>
            <a:r>
              <a:rPr lang="en-US" b="0" dirty="0"/>
              <a:t> by most of the </a:t>
            </a:r>
            <a:r>
              <a:rPr lang="en-US" b="0" dirty="0">
                <a:solidFill>
                  <a:srgbClr val="7030A0"/>
                </a:solidFill>
              </a:rPr>
              <a:t>Web browsers</a:t>
            </a:r>
          </a:p>
          <a:p>
            <a:pPr marL="800100" lvl="1" indent="-342900"/>
            <a:r>
              <a:rPr lang="en-US" b="0" dirty="0">
                <a:solidFill>
                  <a:srgbClr val="0070C0"/>
                </a:solidFill>
              </a:rPr>
              <a:t>Interaction</a:t>
            </a:r>
            <a:r>
              <a:rPr lang="en-US" b="0" dirty="0"/>
              <a:t> at client side with the user is made more interesting and easier.</a:t>
            </a:r>
          </a:p>
          <a:p>
            <a:pPr marL="800100" lvl="1" indent="-342900"/>
            <a:endParaRPr lang="en-US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b="0" dirty="0"/>
              <a:t>Make actions in the user's browser without sending messages back and forth to the server.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JavaScript</a:t>
            </a:r>
            <a:r>
              <a:rPr lang="en-US" b="0" dirty="0"/>
              <a:t> also </a:t>
            </a:r>
            <a:r>
              <a:rPr lang="en-US" b="0" dirty="0">
                <a:solidFill>
                  <a:srgbClr val="00B050"/>
                </a:solidFill>
              </a:rPr>
              <a:t>allows</a:t>
            </a:r>
            <a:r>
              <a:rPr lang="en-US" b="0" dirty="0"/>
              <a:t> your page to be interactive.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Provide responses within the Web page to various actions that your visitor takes to avoid the need to load new Web pages to respond (AJAX).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b="0" dirty="0"/>
              <a:t>AJAX stands for Asynchronous JavaScript And XML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Considering the performance, </a:t>
            </a:r>
            <a:r>
              <a:rPr lang="en-US" dirty="0">
                <a:solidFill>
                  <a:srgbClr val="FF0000"/>
                </a:solidFill>
              </a:rPr>
              <a:t>JavaScript</a:t>
            </a:r>
            <a:r>
              <a:rPr lang="en-US" b="0" dirty="0"/>
              <a:t> is </a:t>
            </a:r>
            <a:r>
              <a:rPr lang="en-US" b="0" dirty="0">
                <a:solidFill>
                  <a:srgbClr val="00B050"/>
                </a:solidFill>
              </a:rPr>
              <a:t>fast</a:t>
            </a:r>
            <a:r>
              <a:rPr lang="en-US" b="0" dirty="0"/>
              <a:t> and </a:t>
            </a:r>
            <a:r>
              <a:rPr lang="en-US" b="0" dirty="0">
                <a:solidFill>
                  <a:srgbClr val="00B050"/>
                </a:solidFill>
              </a:rPr>
              <a:t>Reliable</a:t>
            </a:r>
            <a:r>
              <a:rPr lang="en-US" b="0" dirty="0"/>
              <a:t>.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0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9940B-EB39-4A13-93CE-80061918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6700"/>
            <a:ext cx="7620000" cy="609600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69746-151E-4D6E-954E-6AF4697AB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76300"/>
            <a:ext cx="7696200" cy="524986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JavaScript</a:t>
            </a:r>
            <a:r>
              <a:rPr lang="en-US" dirty="0"/>
              <a:t> Can </a:t>
            </a:r>
            <a:r>
              <a:rPr lang="en-US" dirty="0">
                <a:solidFill>
                  <a:srgbClr val="00B050"/>
                </a:solidFill>
              </a:rPr>
              <a:t>Change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HTML</a:t>
            </a:r>
            <a:r>
              <a:rPr lang="en-US" dirty="0"/>
              <a:t> Content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One of many JavaScript HTML methods is </a:t>
            </a:r>
            <a:r>
              <a:rPr lang="en-US" dirty="0" err="1">
                <a:solidFill>
                  <a:srgbClr val="FF0000"/>
                </a:solidFill>
              </a:rPr>
              <a:t>getElementById</a:t>
            </a:r>
            <a:r>
              <a:rPr lang="en-US" dirty="0">
                <a:solidFill>
                  <a:srgbClr val="FF0000"/>
                </a:solidFill>
              </a:rPr>
              <a:t>()</a:t>
            </a:r>
            <a:r>
              <a:rPr lang="en-US" b="0" dirty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This example uses the method to "find" an HTML element (with id="demo") and changes the element content (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b="0" dirty="0"/>
              <a:t>) to "Hello JavaScript":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JavaScript</a:t>
            </a:r>
            <a:r>
              <a:rPr lang="en-US" dirty="0"/>
              <a:t> Can </a:t>
            </a:r>
            <a:r>
              <a:rPr lang="en-US" dirty="0">
                <a:solidFill>
                  <a:srgbClr val="FF0000"/>
                </a:solidFill>
              </a:rPr>
              <a:t>Change</a:t>
            </a:r>
            <a:r>
              <a:rPr lang="en-US" dirty="0"/>
              <a:t> HTML Styles (</a:t>
            </a:r>
            <a:r>
              <a:rPr lang="en-US" dirty="0">
                <a:solidFill>
                  <a:srgbClr val="0070C0"/>
                </a:solidFill>
              </a:rPr>
              <a:t>CSS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Changing the style of an HTML element, is a variant of changing an HTML attribute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C8846-7EB1-44EC-BFDB-BB478C9D6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522C43-777E-497F-82A7-89F3019C5595}"/>
              </a:ext>
            </a:extLst>
          </p:cNvPr>
          <p:cNvSpPr txBox="1"/>
          <p:nvPr/>
        </p:nvSpPr>
        <p:spPr>
          <a:xfrm>
            <a:off x="495300" y="2828835"/>
            <a:ext cx="8153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 = "Hello JavaScript";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                                         </a:t>
            </a:r>
          </a:p>
          <a:p>
            <a:r>
              <a:rPr lang="en-US" dirty="0" err="1"/>
              <a:t>document.getElementById</a:t>
            </a:r>
            <a:r>
              <a:rPr lang="en-US" dirty="0"/>
              <a:t>('demo').</a:t>
            </a:r>
            <a:r>
              <a:rPr lang="en-US" dirty="0" err="1"/>
              <a:t>innerHTML</a:t>
            </a:r>
            <a:r>
              <a:rPr lang="en-US" dirty="0"/>
              <a:t> = 'Hello JavaScript’;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solidFill>
                  <a:schemeClr val="tx2"/>
                </a:solidFill>
              </a:rPr>
              <a:t>JavaScript accepts both double and single quotes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i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271E89-BCAA-4378-B94A-F3A5338AD9DC}"/>
              </a:ext>
            </a:extLst>
          </p:cNvPr>
          <p:cNvSpPr txBox="1"/>
          <p:nvPr/>
        </p:nvSpPr>
        <p:spPr>
          <a:xfrm>
            <a:off x="495300" y="5410199"/>
            <a:ext cx="81534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style.fontSize</a:t>
            </a:r>
            <a:r>
              <a:rPr lang="en-US" dirty="0"/>
              <a:t> = "25px";</a:t>
            </a:r>
          </a:p>
        </p:txBody>
      </p:sp>
    </p:spTree>
    <p:extLst>
      <p:ext uri="{BB962C8B-B14F-4D97-AF65-F5344CB8AC3E}">
        <p14:creationId xmlns:p14="http://schemas.microsoft.com/office/powerpoint/2010/main" val="242309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8D1D1-BC75-4A5E-910D-1F54056CE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AC5F5-DBCD-46F6-8CC4-401C46D33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JavaScript</a:t>
            </a:r>
            <a:r>
              <a:rPr lang="en-US" dirty="0"/>
              <a:t> Can </a:t>
            </a:r>
            <a:r>
              <a:rPr lang="en-US" dirty="0">
                <a:solidFill>
                  <a:srgbClr val="00B050"/>
                </a:solidFill>
              </a:rPr>
              <a:t>Hide</a:t>
            </a:r>
            <a:r>
              <a:rPr lang="en-US" dirty="0"/>
              <a:t> or </a:t>
            </a:r>
            <a:r>
              <a:rPr lang="en-US" dirty="0">
                <a:solidFill>
                  <a:srgbClr val="7030A0"/>
                </a:solidFill>
              </a:rPr>
              <a:t>Show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HTML</a:t>
            </a:r>
            <a:r>
              <a:rPr lang="en-US" dirty="0"/>
              <a:t> Elements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Hiding HTML elements can be done by changing the display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77D87-AEDD-42E7-B789-DA9D2BE9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F6F073-CF08-4D4D-BB21-C871DE5D74C5}"/>
              </a:ext>
            </a:extLst>
          </p:cNvPr>
          <p:cNvSpPr txBox="1"/>
          <p:nvPr/>
        </p:nvSpPr>
        <p:spPr>
          <a:xfrm>
            <a:off x="582612" y="3048000"/>
            <a:ext cx="81534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style.display</a:t>
            </a:r>
            <a:r>
              <a:rPr lang="en-US" dirty="0"/>
              <a:t> = "none";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style.display</a:t>
            </a:r>
            <a:r>
              <a:rPr lang="en-US" dirty="0"/>
              <a:t> = "block";</a:t>
            </a:r>
            <a:endParaRPr lang="en-US" i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29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594B-D0F7-4918-A0BE-2AEAB8B74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037" y="262334"/>
            <a:ext cx="7620000" cy="630833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Where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put</a:t>
            </a:r>
            <a:r>
              <a:rPr lang="en-US" dirty="0"/>
              <a:t> JavaScript</a:t>
            </a:r>
            <a:r>
              <a:rPr lang="en-CA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16C38-20DB-4383-8276-18ACB927D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563" y="1066800"/>
            <a:ext cx="7640637" cy="5059363"/>
          </a:xfrm>
        </p:spPr>
        <p:txBody>
          <a:bodyPr/>
          <a:lstStyle/>
          <a:p>
            <a:r>
              <a:rPr lang="en-US" b="0" dirty="0"/>
              <a:t>The &lt;script&gt; Tag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 HTML, JavaScript code must be </a:t>
            </a:r>
            <a:r>
              <a:rPr lang="en-US" b="0" dirty="0">
                <a:solidFill>
                  <a:srgbClr val="7030A0"/>
                </a:solidFill>
              </a:rPr>
              <a:t>inserted</a:t>
            </a:r>
            <a:r>
              <a:rPr lang="en-US" b="0" dirty="0"/>
              <a:t> between </a:t>
            </a:r>
            <a:r>
              <a:rPr lang="en-US" dirty="0">
                <a:solidFill>
                  <a:srgbClr val="FF0000"/>
                </a:solidFill>
              </a:rPr>
              <a:t>&lt;script&gt; </a:t>
            </a:r>
            <a:r>
              <a:rPr lang="en-US" b="0" dirty="0"/>
              <a:t>and </a:t>
            </a:r>
            <a:r>
              <a:rPr lang="en-US" dirty="0">
                <a:solidFill>
                  <a:srgbClr val="FF0000"/>
                </a:solidFill>
              </a:rPr>
              <a:t>&lt;/script&gt; </a:t>
            </a:r>
            <a:r>
              <a:rPr lang="en-US" b="0" dirty="0"/>
              <a:t>tags.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b="0" dirty="0"/>
              <a:t>You can place </a:t>
            </a:r>
            <a:r>
              <a:rPr lang="en-US" b="0" u="sng" dirty="0">
                <a:solidFill>
                  <a:srgbClr val="7030A0"/>
                </a:solidFill>
              </a:rPr>
              <a:t>any number of scripts </a:t>
            </a:r>
            <a:r>
              <a:rPr lang="en-US" b="0" dirty="0"/>
              <a:t>in an HTML document.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b="0" dirty="0"/>
              <a:t>Scripts can be </a:t>
            </a:r>
            <a:r>
              <a:rPr lang="en-US" b="0" dirty="0">
                <a:solidFill>
                  <a:srgbClr val="00B050"/>
                </a:solidFill>
              </a:rPr>
              <a:t>placed</a:t>
            </a:r>
            <a:r>
              <a:rPr lang="en-US" b="0" dirty="0"/>
              <a:t> in the </a:t>
            </a:r>
            <a:r>
              <a:rPr lang="en-US" b="0" dirty="0">
                <a:solidFill>
                  <a:srgbClr val="0070C0"/>
                </a:solidFill>
              </a:rPr>
              <a:t>&lt;body&gt;</a:t>
            </a:r>
            <a:r>
              <a:rPr lang="en-US" b="0" dirty="0"/>
              <a:t>, or in the </a:t>
            </a:r>
            <a:r>
              <a:rPr lang="en-US" b="0" dirty="0">
                <a:solidFill>
                  <a:srgbClr val="7030A0"/>
                </a:solidFill>
              </a:rPr>
              <a:t>&lt;head&gt; </a:t>
            </a:r>
            <a:r>
              <a:rPr lang="en-US" b="0" dirty="0"/>
              <a:t>section of an HTML page, </a:t>
            </a:r>
            <a:r>
              <a:rPr lang="en-US" b="0" u="sng" dirty="0">
                <a:solidFill>
                  <a:srgbClr val="FF0000"/>
                </a:solidFill>
              </a:rPr>
              <a:t>or in both.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87C6B-BAF9-434E-ABFC-1BF5EA8A4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A67115-52A2-445D-AD03-6803C2333DE7}"/>
              </a:ext>
            </a:extLst>
          </p:cNvPr>
          <p:cNvSpPr txBox="1"/>
          <p:nvPr/>
        </p:nvSpPr>
        <p:spPr>
          <a:xfrm>
            <a:off x="549275" y="23622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&lt;script&gt;</a:t>
            </a:r>
            <a:br>
              <a:rPr lang="en-US" dirty="0"/>
            </a:b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 = "My First JavaScript";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&lt;/script&gt;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i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6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5C87C-EDD4-408B-AA5D-853088CFE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826" y="228600"/>
            <a:ext cx="7620000" cy="694729"/>
          </a:xfrm>
        </p:spPr>
        <p:txBody>
          <a:bodyPr/>
          <a:lstStyle/>
          <a:p>
            <a:r>
              <a:rPr lang="en-US" dirty="0"/>
              <a:t>JavaScript 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FE451-5832-4B9E-AF20-8BAAB62A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8171892" cy="53340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 </a:t>
            </a:r>
            <a:r>
              <a:rPr lang="en-US" b="0" dirty="0">
                <a:solidFill>
                  <a:srgbClr val="FF0000"/>
                </a:solidFill>
              </a:rPr>
              <a:t>JavaScript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function</a:t>
            </a:r>
            <a:r>
              <a:rPr lang="en-US" b="0" dirty="0"/>
              <a:t> is </a:t>
            </a:r>
            <a:r>
              <a:rPr lang="en-US" b="0" u="sng" dirty="0"/>
              <a:t>a block of code designed to perform a particular task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 </a:t>
            </a:r>
            <a:r>
              <a:rPr lang="en-US" b="0" dirty="0">
                <a:solidFill>
                  <a:srgbClr val="FF0000"/>
                </a:solidFill>
              </a:rPr>
              <a:t>JavaScript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function</a:t>
            </a:r>
            <a:r>
              <a:rPr lang="en-US" b="0" dirty="0"/>
              <a:t> is </a:t>
            </a:r>
            <a:r>
              <a:rPr lang="en-US" b="0" u="sng" dirty="0"/>
              <a:t>executed when "something" invokes it </a:t>
            </a:r>
            <a:r>
              <a:rPr lang="en-US" b="0" u="sng" dirty="0">
                <a:solidFill>
                  <a:srgbClr val="7030A0"/>
                </a:solidFill>
              </a:rPr>
              <a:t>(calls it).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u="sng" dirty="0"/>
              <a:t>A </a:t>
            </a:r>
            <a:r>
              <a:rPr lang="en-US" b="0" u="sng" dirty="0">
                <a:solidFill>
                  <a:srgbClr val="FF0000"/>
                </a:solidFill>
              </a:rPr>
              <a:t>JavaScript</a:t>
            </a:r>
            <a:r>
              <a:rPr lang="en-US" b="0" u="sng" dirty="0"/>
              <a:t> </a:t>
            </a:r>
            <a:r>
              <a:rPr lang="en-US" b="0" u="sng" dirty="0">
                <a:solidFill>
                  <a:srgbClr val="0070C0"/>
                </a:solidFill>
              </a:rPr>
              <a:t>function</a:t>
            </a:r>
            <a:r>
              <a:rPr lang="en-US" b="0" u="sng" dirty="0"/>
              <a:t> is defined with the </a:t>
            </a:r>
            <a:r>
              <a:rPr lang="en-US" u="sng" dirty="0"/>
              <a:t>function</a:t>
            </a:r>
            <a:r>
              <a:rPr lang="en-US" b="0" u="sng" dirty="0"/>
              <a:t> keyword, followed by a </a:t>
            </a:r>
            <a:r>
              <a:rPr lang="en-US" u="sng" dirty="0"/>
              <a:t>name</a:t>
            </a:r>
            <a:r>
              <a:rPr lang="en-US" b="0" u="sng" dirty="0"/>
              <a:t>, followed by </a:t>
            </a:r>
            <a:r>
              <a:rPr lang="en-US" u="sng" dirty="0"/>
              <a:t>parentheses</a:t>
            </a:r>
            <a:r>
              <a:rPr lang="en-US" b="0" u="sng" dirty="0"/>
              <a:t> </a:t>
            </a:r>
            <a:r>
              <a:rPr lang="en-US" u="sng" dirty="0"/>
              <a:t>()</a:t>
            </a:r>
            <a:r>
              <a:rPr lang="en-US" b="0" u="sng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70C0"/>
                </a:solidFill>
              </a:rPr>
              <a:t>Function</a:t>
            </a:r>
            <a:r>
              <a:rPr lang="en-US" b="0" dirty="0"/>
              <a:t> </a:t>
            </a:r>
            <a:r>
              <a:rPr lang="en-US" dirty="0"/>
              <a:t>names</a:t>
            </a:r>
            <a:r>
              <a:rPr lang="en-US" b="0" dirty="0"/>
              <a:t> can </a:t>
            </a:r>
            <a:r>
              <a:rPr lang="en-US" b="0" dirty="0">
                <a:solidFill>
                  <a:srgbClr val="00B050"/>
                </a:solidFill>
              </a:rPr>
              <a:t>contain</a:t>
            </a:r>
            <a:r>
              <a:rPr lang="en-US" b="0" dirty="0"/>
              <a:t> </a:t>
            </a:r>
            <a:r>
              <a:rPr lang="en-US" b="0" u="sng" dirty="0"/>
              <a:t>letters, digits, underscores, and dollar signs (same rules as variables)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</a:t>
            </a:r>
            <a:r>
              <a:rPr lang="en-US" dirty="0"/>
              <a:t>parentheses</a:t>
            </a:r>
            <a:r>
              <a:rPr lang="en-US" b="0" dirty="0"/>
              <a:t> may include parameter names </a:t>
            </a:r>
            <a:r>
              <a:rPr lang="en-US" b="0" u="sng" dirty="0">
                <a:solidFill>
                  <a:srgbClr val="7030A0"/>
                </a:solidFill>
              </a:rPr>
              <a:t>separated by commas</a:t>
            </a:r>
            <a:r>
              <a:rPr lang="en-US" b="0" dirty="0"/>
              <a:t>:</a:t>
            </a:r>
            <a:br>
              <a:rPr lang="en-US" b="0" dirty="0"/>
            </a:br>
            <a:r>
              <a:rPr lang="en-US" dirty="0"/>
              <a:t>(</a:t>
            </a:r>
            <a:r>
              <a:rPr lang="en-US" i="1" dirty="0"/>
              <a:t>parameter1, parameter2, ...</a:t>
            </a:r>
            <a:r>
              <a:rPr lang="en-US" dirty="0"/>
              <a:t>)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</a:t>
            </a:r>
            <a:r>
              <a:rPr lang="en-US" dirty="0"/>
              <a:t>code</a:t>
            </a:r>
            <a:r>
              <a:rPr lang="en-US" b="0" dirty="0"/>
              <a:t> to be executed, by the function, is placed inside </a:t>
            </a:r>
            <a:r>
              <a:rPr lang="en-US" dirty="0"/>
              <a:t>curly brackets</a:t>
            </a:r>
            <a:r>
              <a:rPr lang="en-US" b="0" dirty="0"/>
              <a:t>: </a:t>
            </a:r>
            <a:r>
              <a:rPr lang="en-US" dirty="0"/>
              <a:t>{}</a:t>
            </a:r>
            <a:endParaRPr lang="en-US" b="0" dirty="0"/>
          </a:p>
          <a:p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5B422-8916-4283-AA09-2BF8E04C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F4E146-DDAC-4F88-AB9E-02882D7DB5EA}"/>
              </a:ext>
            </a:extLst>
          </p:cNvPr>
          <p:cNvSpPr txBox="1"/>
          <p:nvPr/>
        </p:nvSpPr>
        <p:spPr>
          <a:xfrm>
            <a:off x="609600" y="21336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 dirty="0"/>
              <a:t>(p1, p2) {</a:t>
            </a:r>
            <a:br>
              <a:rPr lang="en-US" dirty="0"/>
            </a:br>
            <a:r>
              <a:rPr lang="en-US" dirty="0"/>
              <a:t>    return p1 * p2;              // The function returns the product of p1 and p2</a:t>
            </a:r>
            <a:br>
              <a:rPr lang="en-US" dirty="0"/>
            </a:br>
            <a:r>
              <a:rPr lang="en-US" dirty="0"/>
              <a:t>}</a:t>
            </a:r>
            <a:endParaRPr lang="en-US" i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3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CF467-2CA5-4026-91B4-450BF948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15129-8FFD-43FA-8674-9814B4A7A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events are </a:t>
            </a:r>
            <a:r>
              <a:rPr lang="en-US" dirty="0"/>
              <a:t>"things"</a:t>
            </a:r>
            <a:r>
              <a:rPr lang="en-US" b="0" dirty="0"/>
              <a:t> that happen to HTML elements.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When JavaScript is used in HTML pages, JavaScript can </a:t>
            </a:r>
            <a:r>
              <a:rPr lang="en-US" dirty="0"/>
              <a:t>"react"</a:t>
            </a:r>
            <a:r>
              <a:rPr lang="en-US" b="0" dirty="0"/>
              <a:t> on these events.</a:t>
            </a:r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0D09C-CB2E-4D23-8666-2CF68CC17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8D8646-77DA-4AA7-B65C-249D4E558AD2}"/>
              </a:ext>
            </a:extLst>
          </p:cNvPr>
          <p:cNvSpPr txBox="1"/>
          <p:nvPr/>
        </p:nvSpPr>
        <p:spPr>
          <a:xfrm>
            <a:off x="549275" y="2962870"/>
            <a:ext cx="81534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&lt;</a:t>
            </a:r>
            <a:r>
              <a:rPr lang="en-US" i="1" dirty="0"/>
              <a:t>element</a:t>
            </a:r>
            <a:r>
              <a:rPr lang="en-US" dirty="0"/>
              <a:t> </a:t>
            </a:r>
            <a:r>
              <a:rPr lang="en-US" i="1" dirty="0"/>
              <a:t>event</a:t>
            </a:r>
            <a:r>
              <a:rPr lang="en-US" dirty="0"/>
              <a:t>=</a:t>
            </a:r>
            <a:r>
              <a:rPr lang="en-US" b="1" dirty="0"/>
              <a:t>'</a:t>
            </a:r>
            <a:r>
              <a:rPr lang="en-US" b="1" i="1" dirty="0"/>
              <a:t>some JavaScript</a:t>
            </a:r>
            <a:r>
              <a:rPr lang="en-US" b="1" dirty="0"/>
              <a:t>’</a:t>
            </a:r>
            <a:r>
              <a:rPr lang="en-US" dirty="0"/>
              <a:t>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D8646-77DA-4AA7-B65C-249D4E558AD2}"/>
              </a:ext>
            </a:extLst>
          </p:cNvPr>
          <p:cNvSpPr txBox="1"/>
          <p:nvPr/>
        </p:nvSpPr>
        <p:spPr>
          <a:xfrm>
            <a:off x="533400" y="387727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&lt;input type=text </a:t>
            </a:r>
            <a:r>
              <a:rPr lang="en-US" dirty="0" err="1"/>
              <a:t>onmouseover</a:t>
            </a:r>
            <a:r>
              <a:rPr lang="en-US" dirty="0"/>
              <a:t>="</a:t>
            </a:r>
            <a:r>
              <a:rPr lang="en-US" dirty="0" err="1"/>
              <a:t>document.getElementById</a:t>
            </a:r>
            <a:r>
              <a:rPr lang="en-US" dirty="0"/>
              <a:t>('demo').</a:t>
            </a:r>
            <a:r>
              <a:rPr lang="en-US" dirty="0" err="1"/>
              <a:t>innerHTML</a:t>
            </a:r>
            <a:r>
              <a:rPr lang="en-US" dirty="0"/>
              <a:t> = ‘Hello’ "/&gt;</a:t>
            </a:r>
          </a:p>
          <a:p>
            <a:r>
              <a:rPr lang="en-US" dirty="0"/>
              <a:t>&lt;input type=text </a:t>
            </a:r>
            <a:r>
              <a:rPr lang="en-US" dirty="0" err="1"/>
              <a:t>onmouseover</a:t>
            </a:r>
            <a:r>
              <a:rPr lang="en-US" dirty="0"/>
              <a:t>=“</a:t>
            </a:r>
            <a:r>
              <a:rPr lang="en-US" dirty="0" err="1"/>
              <a:t>changeText</a:t>
            </a:r>
            <a:r>
              <a:rPr lang="en-US" dirty="0"/>
              <a:t>()"/&gt;</a:t>
            </a:r>
          </a:p>
        </p:txBody>
      </p:sp>
    </p:spTree>
    <p:extLst>
      <p:ext uri="{BB962C8B-B14F-4D97-AF65-F5344CB8AC3E}">
        <p14:creationId xmlns:p14="http://schemas.microsoft.com/office/powerpoint/2010/main" val="3512532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A087-B894-4FC1-BA46-DAE4A6D39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HTML </a:t>
            </a:r>
            <a:r>
              <a:rPr lang="en-US" dirty="0">
                <a:solidFill>
                  <a:srgbClr val="7030A0"/>
                </a:solidFill>
              </a:rPr>
              <a:t>Events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BD8DFC0-5C29-4D29-8DE1-51AE9393B6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685497"/>
              </p:ext>
            </p:extLst>
          </p:nvPr>
        </p:nvGraphicFramePr>
        <p:xfrm>
          <a:off x="457199" y="1752600"/>
          <a:ext cx="8245475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733">
                  <a:extLst>
                    <a:ext uri="{9D8B030D-6E8A-4147-A177-3AD203B41FA5}">
                      <a16:colId xmlns:a16="http://schemas.microsoft.com/office/drawing/2014/main" val="128337995"/>
                    </a:ext>
                  </a:extLst>
                </a:gridCol>
                <a:gridCol w="5936742">
                  <a:extLst>
                    <a:ext uri="{9D8B030D-6E8A-4147-A177-3AD203B41FA5}">
                      <a16:colId xmlns:a16="http://schemas.microsoft.com/office/drawing/2014/main" val="920027666"/>
                    </a:ext>
                  </a:extLst>
                </a:gridCol>
              </a:tblGrid>
              <a:tr h="528415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Event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972091853"/>
                  </a:ext>
                </a:extLst>
              </a:tr>
              <a:tr h="528415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err="1">
                          <a:effectLst/>
                        </a:rPr>
                        <a:t>onchange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An HTML element has been changed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663133513"/>
                  </a:ext>
                </a:extLst>
              </a:tr>
              <a:tr h="528415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onclick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The user clicks an HTML element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1414398"/>
                  </a:ext>
                </a:extLst>
              </a:tr>
              <a:tr h="528415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onmouseover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The user moves the mouse over an HTML element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3714504833"/>
                  </a:ext>
                </a:extLst>
              </a:tr>
              <a:tr h="86811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onmouseout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The user moves the mouse away from an HTML element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783786538"/>
                  </a:ext>
                </a:extLst>
              </a:tr>
              <a:tr h="528415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err="1">
                          <a:effectLst/>
                        </a:rPr>
                        <a:t>onkeydown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The user pushes a keyboard key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108069679"/>
                  </a:ext>
                </a:extLst>
              </a:tr>
              <a:tr h="528415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onload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The browser has finished loading the page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9487130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86EA0-EDC2-4573-8843-B5F4837B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43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N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 Theme</Template>
  <TotalTime>2669</TotalTime>
  <Words>1552</Words>
  <Application>Microsoft Office PowerPoint</Application>
  <PresentationFormat>On-screen Show (4:3)</PresentationFormat>
  <Paragraphs>239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Consolas</vt:lpstr>
      <vt:lpstr>Courier New</vt:lpstr>
      <vt:lpstr>Wingdings</vt:lpstr>
      <vt:lpstr>SN Theme</vt:lpstr>
      <vt:lpstr>PowerPoint Presentation</vt:lpstr>
      <vt:lpstr>Lecture 1 Javascript</vt:lpstr>
      <vt:lpstr>Why Study JavaScript?</vt:lpstr>
      <vt:lpstr>Introduction</vt:lpstr>
      <vt:lpstr>Introduction</vt:lpstr>
      <vt:lpstr>Where to put JavaScript?</vt:lpstr>
      <vt:lpstr>JavaScript Functions</vt:lpstr>
      <vt:lpstr>JavaScript Events</vt:lpstr>
      <vt:lpstr>Common HTML Events</vt:lpstr>
      <vt:lpstr>JavaScript Example</vt:lpstr>
      <vt:lpstr>Lecture 2 JQuery</vt:lpstr>
      <vt:lpstr>What is jQuery?</vt:lpstr>
      <vt:lpstr>Adding jQuery to Your Web Pages</vt:lpstr>
      <vt:lpstr>jQuery Syntax</vt:lpstr>
      <vt:lpstr>jQuery Selectors</vt:lpstr>
      <vt:lpstr>jQuery Events</vt:lpstr>
      <vt:lpstr>Set Content and Attributes</vt:lpstr>
      <vt:lpstr>access and manipulate elements and attributes</vt:lpstr>
      <vt:lpstr>jQuery Example</vt:lpstr>
      <vt:lpstr>References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for Styling</dc:title>
  <dc:creator>Xenia Mountrouidou</dc:creator>
  <cp:lastModifiedBy>Mhammed Almakadmeh</cp:lastModifiedBy>
  <cp:revision>214</cp:revision>
  <dcterms:created xsi:type="dcterms:W3CDTF">2011-07-18T18:55:42Z</dcterms:created>
  <dcterms:modified xsi:type="dcterms:W3CDTF">2023-05-16T05:52:25Z</dcterms:modified>
</cp:coreProperties>
</file>